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2580-EEE9-430C-BBA2-ABF8E955210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AF9C-5AE8-4009-AC01-C7DB8C99A1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2580-EEE9-430C-BBA2-ABF8E955210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AF9C-5AE8-4009-AC01-C7DB8C99A1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2580-EEE9-430C-BBA2-ABF8E955210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AF9C-5AE8-4009-AC01-C7DB8C99A1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2580-EEE9-430C-BBA2-ABF8E955210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AF9C-5AE8-4009-AC01-C7DB8C99A1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2580-EEE9-430C-BBA2-ABF8E955210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AF9C-5AE8-4009-AC01-C7DB8C99A1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2580-EEE9-430C-BBA2-ABF8E955210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AF9C-5AE8-4009-AC01-C7DB8C99A1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2580-EEE9-430C-BBA2-ABF8E955210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AF9C-5AE8-4009-AC01-C7DB8C99A1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2580-EEE9-430C-BBA2-ABF8E955210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AF9C-5AE8-4009-AC01-C7DB8C99A1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2580-EEE9-430C-BBA2-ABF8E955210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AF9C-5AE8-4009-AC01-C7DB8C99A1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2580-EEE9-430C-BBA2-ABF8E955210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AF9C-5AE8-4009-AC01-C7DB8C99A1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2580-EEE9-430C-BBA2-ABF8E955210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AF9C-5AE8-4009-AC01-C7DB8C99A1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D2580-EEE9-430C-BBA2-ABF8E955210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9AF9C-5AE8-4009-AC01-C7DB8C99A1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1219199"/>
            <a:ext cx="7772400" cy="30479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endParaRPr lang="en-US" i="1" dirty="0" smtClean="0"/>
          </a:p>
          <a:p>
            <a:endParaRPr lang="en-US" i="1" dirty="0"/>
          </a:p>
          <a:p>
            <a:r>
              <a:rPr lang="en-US" b="1" i="1" dirty="0" err="1" smtClean="0"/>
              <a:t>ppt</a:t>
            </a:r>
            <a:r>
              <a:rPr lang="en-US" b="1" i="1" dirty="0" smtClean="0"/>
              <a:t>- </a:t>
            </a:r>
            <a:r>
              <a:rPr lang="en-US" b="1" i="1" dirty="0" err="1"/>
              <a:t>pdf</a:t>
            </a:r>
            <a:r>
              <a:rPr lang="en-US" b="1" i="1" dirty="0"/>
              <a:t> 12 </a:t>
            </a:r>
            <a:r>
              <a:rPr lang="en-US" b="1" i="1" dirty="0" err="1"/>
              <a:t>th</a:t>
            </a:r>
            <a:r>
              <a:rPr lang="en-US" b="1" i="1" dirty="0"/>
              <a:t> </a:t>
            </a:r>
            <a:r>
              <a:rPr lang="en-US" b="1" i="1" dirty="0" smtClean="0"/>
              <a:t>(</a:t>
            </a:r>
            <a:r>
              <a:rPr lang="en-US" b="1" i="1" dirty="0" err="1" smtClean="0"/>
              <a:t>kaimare</a:t>
            </a:r>
            <a:r>
              <a:rPr lang="en-US" b="1" i="1" dirty="0" smtClean="0"/>
              <a:t> </a:t>
            </a:r>
            <a:r>
              <a:rPr lang="en-US" b="1" i="1" dirty="0" err="1"/>
              <a:t>mein</a:t>
            </a:r>
            <a:r>
              <a:rPr lang="en-US" b="1" i="1"/>
              <a:t> </a:t>
            </a:r>
            <a:r>
              <a:rPr lang="en-US" b="1" i="1" smtClean="0"/>
              <a:t>band) </a:t>
            </a:r>
            <a:r>
              <a:rPr lang="en-US" b="1" i="1" dirty="0"/>
              <a:t>- module-1</a:t>
            </a:r>
            <a:r>
              <a:rPr lang="hi-IN" b="1" dirty="0"/>
              <a:t>                               </a:t>
            </a:r>
            <a:r>
              <a:rPr lang="en-US" b="1" dirty="0"/>
              <a:t>           </a:t>
            </a:r>
            <a:r>
              <a:rPr lang="hi-IN" b="1" dirty="0"/>
              <a:t>कक्षा – बारहवीं </a:t>
            </a:r>
            <a:r>
              <a:rPr lang="en-US" b="1" dirty="0"/>
              <a:t>,</a:t>
            </a:r>
            <a:r>
              <a:rPr lang="hi-IN" b="1" dirty="0"/>
              <a:t> विषय – हिन्दी (केंद्रिक) </a:t>
            </a:r>
            <a:endParaRPr lang="en-US" b="1" dirty="0"/>
          </a:p>
          <a:p>
            <a:r>
              <a:rPr lang="hi-IN" b="1" dirty="0"/>
              <a:t>     पाठ्यपुस्तक-  आरोह (भाग–2)</a:t>
            </a:r>
            <a:endParaRPr lang="en-US" b="1" dirty="0"/>
          </a:p>
          <a:p>
            <a:r>
              <a:rPr lang="hi-IN" b="1" dirty="0"/>
              <a:t>कविता </a:t>
            </a:r>
            <a:r>
              <a:rPr lang="en-US" b="1" dirty="0"/>
              <a:t>-</a:t>
            </a:r>
            <a:r>
              <a:rPr lang="hi-IN" b="1" dirty="0"/>
              <a:t>कैमरे में बंद अपाहिज </a:t>
            </a:r>
            <a:endParaRPr lang="en-US" b="1" dirty="0"/>
          </a:p>
          <a:p>
            <a:r>
              <a:rPr lang="hi-IN" b="1" dirty="0"/>
              <a:t>     </a:t>
            </a:r>
            <a:r>
              <a:rPr lang="en-US" b="1" dirty="0"/>
              <a:t>  </a:t>
            </a:r>
            <a:r>
              <a:rPr lang="hi-IN" b="1" dirty="0"/>
              <a:t>कवि – रघुवीर सहाय      </a:t>
            </a:r>
            <a:endParaRPr lang="en-US" b="1" dirty="0"/>
          </a:p>
          <a:p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14400"/>
            <a:ext cx="8229600" cy="457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rmAutofit fontScale="77500" lnSpcReduction="20000"/>
          </a:bodyPr>
          <a:lstStyle/>
          <a:p>
            <a:r>
              <a:rPr lang="hi-IN" dirty="0"/>
              <a:t>कैमरे में बंद अपाहिज – रघुवीर सहाय        </a:t>
            </a:r>
            <a:endParaRPr lang="en-US" dirty="0"/>
          </a:p>
          <a:p>
            <a:pPr>
              <a:buNone/>
            </a:pPr>
            <a:r>
              <a:rPr lang="en-US" dirty="0" smtClean="0"/>
              <a:t>   </a:t>
            </a:r>
            <a:r>
              <a:rPr lang="hi-IN" dirty="0" smtClean="0"/>
              <a:t> </a:t>
            </a:r>
            <a:r>
              <a:rPr lang="hi-IN" b="1" dirty="0"/>
              <a:t>कवि परिचय </a:t>
            </a:r>
            <a:endParaRPr lang="en-US" b="1" dirty="0"/>
          </a:p>
          <a:p>
            <a:r>
              <a:rPr lang="hi-IN" dirty="0"/>
              <a:t>जीवन परिचय- रघुवीर सहाय का जन्म सन 1929 में उत्तर प्रदेश की राजधानी लखनऊ में हुआ था । उन्होंने लखनऊ विश्वविद्यालय से ही स्नातकोत्तर अंग्रेजी साहित्य में उत्तीर्ण की । </a:t>
            </a:r>
            <a:endParaRPr lang="en-US" dirty="0"/>
          </a:p>
          <a:p>
            <a:r>
              <a:rPr lang="hi-IN" dirty="0"/>
              <a:t>पत्रकारिता – रघुवीर सहाय पेशे से पत्रकार थे । ये आल इंडिया रेडियो के हिन्दी समाचार विभाग से सम्बद्ध रहे </a:t>
            </a:r>
            <a:r>
              <a:rPr lang="en-US" dirty="0"/>
              <a:t>,</a:t>
            </a:r>
            <a:r>
              <a:rPr lang="hi-IN" dirty="0"/>
              <a:t> फिर हैदराबाद से निकलने वाली पत्रिका</a:t>
            </a:r>
            <a:r>
              <a:rPr lang="en-US" dirty="0"/>
              <a:t> ‘</a:t>
            </a:r>
            <a:r>
              <a:rPr lang="hi-IN" dirty="0"/>
              <a:t> कल्पना</a:t>
            </a:r>
            <a:r>
              <a:rPr lang="en-US" dirty="0"/>
              <a:t> ‘</a:t>
            </a:r>
            <a:r>
              <a:rPr lang="hi-IN" dirty="0"/>
              <a:t> और उसके बाद </a:t>
            </a:r>
            <a:r>
              <a:rPr lang="en-US" dirty="0"/>
              <a:t>‘</a:t>
            </a:r>
            <a:r>
              <a:rPr lang="hi-IN" dirty="0"/>
              <a:t>दैनिक नवभारत टाइम्स</a:t>
            </a:r>
            <a:r>
              <a:rPr lang="en-US" dirty="0"/>
              <a:t>’</a:t>
            </a:r>
            <a:r>
              <a:rPr lang="hi-IN" dirty="0"/>
              <a:t> तथा </a:t>
            </a:r>
            <a:r>
              <a:rPr lang="en-US" dirty="0"/>
              <a:t>‘</a:t>
            </a:r>
            <a:r>
              <a:rPr lang="hi-IN" dirty="0"/>
              <a:t>दिनमान</a:t>
            </a:r>
            <a:r>
              <a:rPr lang="en-US" dirty="0"/>
              <a:t>’</a:t>
            </a:r>
            <a:r>
              <a:rPr lang="hi-IN" dirty="0"/>
              <a:t> से सम्बद्ध रहे ।</a:t>
            </a:r>
            <a:endParaRPr lang="en-US" dirty="0"/>
          </a:p>
          <a:p>
            <a:r>
              <a:rPr lang="hi-IN" dirty="0"/>
              <a:t>रचनाएं – रघुवीर सहाय की गणना </a:t>
            </a:r>
            <a:r>
              <a:rPr lang="en-US" dirty="0"/>
              <a:t>‘</a:t>
            </a:r>
            <a:r>
              <a:rPr lang="hi-IN" dirty="0"/>
              <a:t>दूसरा तार सप्तक</a:t>
            </a:r>
            <a:r>
              <a:rPr lang="en-US" dirty="0"/>
              <a:t>’</a:t>
            </a:r>
            <a:r>
              <a:rPr lang="hi-IN" dirty="0"/>
              <a:t> के कवियों तथा समकालीन कविता के प्रसिद्ध कवियों में होती है । इनके प्रमुख काव्य- संग्रह हैं - </a:t>
            </a:r>
            <a:r>
              <a:rPr lang="en-US" dirty="0"/>
              <a:t>‘</a:t>
            </a:r>
            <a:r>
              <a:rPr lang="hi-IN" dirty="0"/>
              <a:t>सीढ़ियों पर धूप में</a:t>
            </a:r>
            <a:r>
              <a:rPr lang="en-US" dirty="0"/>
              <a:t>’,</a:t>
            </a:r>
            <a:r>
              <a:rPr lang="hi-IN" dirty="0"/>
              <a:t> </a:t>
            </a:r>
            <a:r>
              <a:rPr lang="en-US" dirty="0"/>
              <a:t>‘</a:t>
            </a:r>
            <a:r>
              <a:rPr lang="hi-IN" dirty="0"/>
              <a:t>आत्महत्या के विरुद्ध</a:t>
            </a:r>
            <a:r>
              <a:rPr lang="en-US" dirty="0"/>
              <a:t>’,</a:t>
            </a:r>
            <a:r>
              <a:rPr lang="hi-IN" dirty="0"/>
              <a:t> </a:t>
            </a:r>
            <a:r>
              <a:rPr lang="en-US" dirty="0"/>
              <a:t>‘</a:t>
            </a:r>
            <a:r>
              <a:rPr lang="hi-IN" dirty="0"/>
              <a:t>हंसो हंसो जल्दी    हंसो</a:t>
            </a:r>
            <a:r>
              <a:rPr lang="en-US" dirty="0"/>
              <a:t>’,</a:t>
            </a:r>
            <a:r>
              <a:rPr lang="hi-IN" dirty="0"/>
              <a:t>  “लोग भूल गए हैं</a:t>
            </a:r>
            <a:r>
              <a:rPr lang="en-US" dirty="0"/>
              <a:t>’</a:t>
            </a:r>
            <a:r>
              <a:rPr lang="hi-IN" dirty="0"/>
              <a:t> ।  </a:t>
            </a:r>
            <a:endParaRPr lang="en-US" dirty="0"/>
          </a:p>
          <a:p>
            <a:r>
              <a:rPr lang="hi-IN" dirty="0"/>
              <a:t>सम्मान – साहित्य सेवा के कारण इन्हें </a:t>
            </a:r>
            <a:r>
              <a:rPr lang="en-US" dirty="0"/>
              <a:t>‘</a:t>
            </a:r>
            <a:r>
              <a:rPr lang="hi-IN" dirty="0"/>
              <a:t>साहित्य अकादमी पुरस्कार</a:t>
            </a:r>
            <a:r>
              <a:rPr lang="en-US" dirty="0"/>
              <a:t>’</a:t>
            </a:r>
            <a:r>
              <a:rPr lang="hi-IN" dirty="0"/>
              <a:t> से सम्मानित किया गया । </a:t>
            </a:r>
            <a:endParaRPr lang="en-US" dirty="0"/>
          </a:p>
          <a:p>
            <a:r>
              <a:rPr lang="hi-IN" dirty="0"/>
              <a:t>निधन – सन 1990 में दिल्ली में इनका निधन हो गया ।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09599"/>
            <a:ext cx="8229600" cy="152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     </a:t>
            </a:r>
            <a:r>
              <a:rPr lang="hi-IN" b="1" dirty="0" smtClean="0"/>
              <a:t>काव्यगत </a:t>
            </a:r>
            <a:r>
              <a:rPr lang="hi-IN" b="1" dirty="0"/>
              <a:t>विशेषताएँ </a:t>
            </a:r>
            <a:r>
              <a:rPr lang="hi-IN" dirty="0"/>
              <a:t>–</a:t>
            </a:r>
            <a:endParaRPr lang="en-US" dirty="0"/>
          </a:p>
          <a:p>
            <a:r>
              <a:rPr lang="hi-IN" dirty="0"/>
              <a:t>रघुवीर सहाय समकालीन हिंदी कविता के संवेदनशील </a:t>
            </a:r>
            <a:r>
              <a:rPr lang="en-US" dirty="0"/>
              <a:t>‘</a:t>
            </a:r>
            <a:r>
              <a:rPr lang="hi-IN" dirty="0"/>
              <a:t>नागर</a:t>
            </a:r>
            <a:r>
              <a:rPr lang="en-US" dirty="0"/>
              <a:t>’</a:t>
            </a:r>
            <a:r>
              <a:rPr lang="hi-IN" dirty="0"/>
              <a:t> चेहरा हैं । सड़क </a:t>
            </a:r>
            <a:r>
              <a:rPr lang="en-US" dirty="0"/>
              <a:t>,</a:t>
            </a:r>
            <a:r>
              <a:rPr lang="hi-IN" dirty="0"/>
              <a:t>चौराहा </a:t>
            </a:r>
            <a:r>
              <a:rPr lang="en-US" dirty="0"/>
              <a:t>,</a:t>
            </a:r>
            <a:r>
              <a:rPr lang="hi-IN" dirty="0"/>
              <a:t>दफ्तर</a:t>
            </a:r>
            <a:r>
              <a:rPr lang="en-US" dirty="0"/>
              <a:t>,</a:t>
            </a:r>
            <a:r>
              <a:rPr lang="hi-IN" dirty="0"/>
              <a:t> अखबार </a:t>
            </a:r>
            <a:r>
              <a:rPr lang="en-US" dirty="0"/>
              <a:t>,</a:t>
            </a:r>
            <a:r>
              <a:rPr lang="hi-IN" dirty="0"/>
              <a:t> संसद </a:t>
            </a:r>
            <a:r>
              <a:rPr lang="en-US" dirty="0"/>
              <a:t>,</a:t>
            </a:r>
            <a:r>
              <a:rPr lang="hi-IN" dirty="0"/>
              <a:t>बस </a:t>
            </a:r>
            <a:r>
              <a:rPr lang="en-US" dirty="0"/>
              <a:t>,</a:t>
            </a:r>
            <a:r>
              <a:rPr lang="hi-IN" dirty="0"/>
              <a:t>रेल </a:t>
            </a:r>
            <a:r>
              <a:rPr lang="en-US" dirty="0"/>
              <a:t>,</a:t>
            </a:r>
            <a:r>
              <a:rPr lang="hi-IN" dirty="0"/>
              <a:t>और बाज़ार की बेलौस भाषा में उन्होंने कविता लिखी । घर – मुहल्ले के चरित्रों पर कविता लिखकर इन्हें हमारी चेतना का स्थायी नागरिक बनाया । हत्या–लूटपाट और आगजनी </a:t>
            </a:r>
            <a:r>
              <a:rPr lang="en-US" dirty="0"/>
              <a:t>,</a:t>
            </a:r>
            <a:r>
              <a:rPr lang="hi-IN" dirty="0"/>
              <a:t> राजनैतिक भ्रष्टाचार और छल – छद्म  इनकी कविता में उतरकर खोजी पत्रकारिता की सनसनी खेज रपटें नहीं रह जाते</a:t>
            </a:r>
            <a:r>
              <a:rPr lang="en-US" dirty="0"/>
              <a:t>,</a:t>
            </a:r>
            <a:r>
              <a:rPr lang="hi-IN" dirty="0"/>
              <a:t> आत्मान्वेषण का माध्यम बन जाते हैं । यह ठीक है कि पेशे से वे पत्रकार थे </a:t>
            </a:r>
            <a:r>
              <a:rPr lang="en-US" dirty="0"/>
              <a:t>,</a:t>
            </a:r>
            <a:r>
              <a:rPr lang="hi-IN" dirty="0"/>
              <a:t>लेकिन वे सिर्फ पत्रकार ही नहीं </a:t>
            </a:r>
            <a:r>
              <a:rPr lang="en-US" dirty="0"/>
              <a:t>, </a:t>
            </a:r>
            <a:r>
              <a:rPr lang="hi-IN" dirty="0"/>
              <a:t>सिद्ध कथाकार और कवि भी थे । कविता को उन्होने एक कहानीपन और एक नाटकीय वैभव दिया । 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hi-IN" dirty="0"/>
              <a:t>भाषा शैली -  रघुवीर सहाय की अधिकतर रचना बातचीत की शैली में  है। ये अनावश्यक शब्दों के प्रयोग से बचते हैं । इन्होंने कविताओं में अत्यंत साधारण शैली में समाज की दारुण विडंबनाओं को व्यक्त किया है । साथ ही अपने काव्य में सरल</a:t>
            </a:r>
            <a:r>
              <a:rPr lang="en-US" dirty="0"/>
              <a:t>,</a:t>
            </a:r>
            <a:r>
              <a:rPr lang="hi-IN" dirty="0"/>
              <a:t>सरस व बोधगम्य भाषा का प्रयोग किया है । 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0600"/>
            <a:ext cx="8229600" cy="533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3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i-IN" b="1" dirty="0"/>
              <a:t> </a:t>
            </a:r>
            <a:r>
              <a:rPr lang="en-US" b="1" dirty="0" smtClean="0"/>
              <a:t>  </a:t>
            </a:r>
            <a:r>
              <a:rPr lang="hi-IN" b="1" dirty="0" smtClean="0"/>
              <a:t> </a:t>
            </a:r>
            <a:r>
              <a:rPr lang="hi-IN" b="1" dirty="0"/>
              <a:t>कैमरे में बंद अपाहिज कविता का मूलभाव </a:t>
            </a:r>
            <a:r>
              <a:rPr lang="en-US" b="1" dirty="0" smtClean="0"/>
              <a:t>-</a:t>
            </a:r>
            <a:endParaRPr lang="en-US" b="1" dirty="0"/>
          </a:p>
          <a:p>
            <a:r>
              <a:rPr lang="en-US" dirty="0"/>
              <a:t>‘</a:t>
            </a:r>
            <a:r>
              <a:rPr lang="hi-IN" dirty="0"/>
              <a:t>कैमरे में बंद अपाहिज </a:t>
            </a:r>
            <a:r>
              <a:rPr lang="en-US" dirty="0"/>
              <a:t>‘</a:t>
            </a:r>
            <a:r>
              <a:rPr lang="hi-IN" dirty="0"/>
              <a:t> कविता को </a:t>
            </a:r>
            <a:r>
              <a:rPr lang="en-US" dirty="0"/>
              <a:t>‘</a:t>
            </a:r>
            <a:r>
              <a:rPr lang="hi-IN" dirty="0"/>
              <a:t>लोग भूल गए हैं</a:t>
            </a:r>
            <a:r>
              <a:rPr lang="en-US" dirty="0"/>
              <a:t>’</a:t>
            </a:r>
            <a:r>
              <a:rPr lang="hi-IN" dirty="0"/>
              <a:t> काव्य संग्रह से लिया गया है । इस कविता मे कवि ने शारीरिक चुनौती को झेल रहे व्यक्ति की पीड़ा के साथ – साथ दूर- संचार माध्यमों के चरित्र को भी रेखांकित किया गया है । किसी की पीड़ा को दर्शक वर्ग तक पहुंचाने वाले व्यक्ति को उस पीड़ा के प्रति स्वयं संवेदनशील होने और दूसरे को संवेदनशील बनाने का दावेदार होना चाहिए । आज विडंबना यह है कि जब पीड़ा को परदे पर उभारने का प्रयास किया जाता है तो कारोबारी दबाव के तहत प्रस्तुतकर्ता का रवैया संवेदनहीन हो जाता है । यह कविता टेलीविज़न स्टूडियो  के भीतर की दुनिया को समाज के सामने प्रकट करती है । साथ ही उन सभी व्यक्ति की ओर इशारा करती है जो दुख- दर्द </a:t>
            </a:r>
            <a:r>
              <a:rPr lang="en-US" dirty="0"/>
              <a:t>,</a:t>
            </a:r>
            <a:r>
              <a:rPr lang="hi-IN" dirty="0"/>
              <a:t> यातना- वेदना आदि को बेचना चाहते है । </a:t>
            </a:r>
            <a:endParaRPr lang="en-US" dirty="0"/>
          </a:p>
          <a:p>
            <a:r>
              <a:rPr lang="hi-IN" dirty="0"/>
              <a:t>इस कविता में दूरदर्शन के संचालक स्वयं को शक्तिशाली बताते हैं तथा दूसरों को कमजोर मानते हैं । वे विकलांग से पूछते हैं कि क्या आप अपाहिज हैं </a:t>
            </a:r>
            <a:r>
              <a:rPr lang="en-US" dirty="0"/>
              <a:t>?</a:t>
            </a:r>
            <a:r>
              <a:rPr lang="hi-IN" dirty="0"/>
              <a:t> आप अपाहिज क्यों हैं </a:t>
            </a:r>
            <a:r>
              <a:rPr lang="en-US" dirty="0"/>
              <a:t>?</a:t>
            </a:r>
            <a:r>
              <a:rPr lang="hi-IN" dirty="0"/>
              <a:t> आपको इससे क्या दुख है </a:t>
            </a:r>
            <a:r>
              <a:rPr lang="en-US" dirty="0"/>
              <a:t>?</a:t>
            </a:r>
            <a:r>
              <a:rPr lang="hi-IN" dirty="0"/>
              <a:t> ऊपर से वह दुख भी जल्दी बताइए क्योंकि समय नहीं है । प्रश्नकर्ता इन सभी प्रश्नों के उत्तर अपने हिसाब से चाहता है । इतने प्रश्नों से विकलांग घबरा जाता है । प्रश्नकर्ता अपने कार्यक्रम  को रोचक बनाने के लिए उसे रुलाने की कोशिश  करता है ताकि दर्शकों में करूणा का भाव जाग सके । इसी से उसका उद्देश्य पूरा हो सकेगा । वह इसे सामाजिक उद्देश्य कहता है </a:t>
            </a:r>
            <a:r>
              <a:rPr lang="en-US" dirty="0"/>
              <a:t>,</a:t>
            </a:r>
            <a:r>
              <a:rPr lang="hi-IN" dirty="0"/>
              <a:t> परंतु परदे पर वक्त की कीमत है वाक्य से उसके व्यापार की पोल खुल जाती है ।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1000"/>
            <a:ext cx="8229600" cy="76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763000" cy="6705600"/>
          </a:xfrm>
        </p:spPr>
        <p:txBody>
          <a:bodyPr/>
          <a:lstStyle/>
          <a:p>
            <a:pPr>
              <a:buNone/>
            </a:pPr>
            <a:r>
              <a:rPr lang="hi-IN" dirty="0"/>
              <a:t> </a:t>
            </a:r>
            <a:r>
              <a:rPr lang="hi-IN" b="1" dirty="0"/>
              <a:t>कविता के शब्दार्थ </a:t>
            </a:r>
            <a:endParaRPr lang="en-US" b="1" dirty="0"/>
          </a:p>
          <a:p>
            <a:r>
              <a:rPr lang="hi-IN" dirty="0"/>
              <a:t>समर्थ=सक्षम । शक्तिवान=ताकतवर । दुर्बल=कमजोर । अपाहिज=विकलांग । अपाहिजपन=विकलांगता । इशारा=संकेत । रोचक=रुचिकर । वास्ते=के लिए । कसमसाहट=घबराहट ।  आशा=उम्मीद।  पीड़ा=वेदना । </a:t>
            </a:r>
            <a:endParaRPr lang="en-US" dirty="0"/>
          </a:p>
          <a:p>
            <a:r>
              <a:rPr lang="hi-IN" dirty="0"/>
              <a:t>दर्शक=देखने वाला । धीरज=धैर्य ।  संग=साथ । वक्त=समय । सामाजिक=समाज से संबंधित । कसर=कमी । 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38200"/>
            <a:ext cx="8229600" cy="457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77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hi-IN" sz="3600" b="1" dirty="0"/>
              <a:t> कैमरे में बंद अपाहिज कविता की व्याख्या –</a:t>
            </a:r>
            <a:endParaRPr lang="en-US" sz="3600" dirty="0"/>
          </a:p>
          <a:p>
            <a:r>
              <a:rPr lang="hi-IN" sz="3600" i="1" dirty="0"/>
              <a:t>हम दूरदर्शन पर बोलेंगे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hi-IN" sz="3600" i="1" dirty="0"/>
              <a:t>हम समर्थ शक्तिवान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hi-IN" sz="3600" i="1" dirty="0"/>
              <a:t>हम एक दुर्बल को लाएँगे</a:t>
            </a:r>
            <a:r>
              <a:rPr lang="en-GB" sz="3600" i="1" dirty="0"/>
              <a:t> 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hi-IN" sz="3600" i="1" dirty="0"/>
              <a:t>एक बंद कमरे में</a:t>
            </a:r>
            <a:r>
              <a:rPr lang="en-GB" sz="3600" i="1" dirty="0"/>
              <a:t>  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hi-IN" sz="3600" i="1" dirty="0"/>
              <a:t>उससे पूछेंगे तो आप क्या अपाहिज हैं </a:t>
            </a:r>
            <a:r>
              <a:rPr lang="en-GB" sz="3600" i="1" dirty="0"/>
              <a:t>?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hi-IN" sz="3600" i="1" dirty="0"/>
              <a:t>तो आप क्यों अपाहिज हैं </a:t>
            </a:r>
            <a:r>
              <a:rPr lang="en-GB" sz="3600" i="1" dirty="0"/>
              <a:t>?</a:t>
            </a:r>
            <a:endParaRPr lang="en-US" sz="3600" dirty="0"/>
          </a:p>
          <a:p>
            <a:pPr>
              <a:buNone/>
            </a:pPr>
            <a:r>
              <a:rPr lang="en-US" sz="3600" i="1" dirty="0" smtClean="0"/>
              <a:t>     </a:t>
            </a:r>
            <a:r>
              <a:rPr lang="hi-IN" sz="3600" i="1" dirty="0" smtClean="0"/>
              <a:t>आपका </a:t>
            </a:r>
            <a:r>
              <a:rPr lang="hi-IN" sz="3600" i="1" dirty="0"/>
              <a:t>अपाहिजपन तो दुख देता होगा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hi-IN" sz="3600" i="1" dirty="0"/>
              <a:t>देता है </a:t>
            </a:r>
            <a:r>
              <a:rPr lang="en-GB" sz="3600" i="1" dirty="0"/>
              <a:t>?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3600" i="1" dirty="0"/>
              <a:t>(</a:t>
            </a:r>
            <a:r>
              <a:rPr lang="hi-IN" sz="3600" i="1" dirty="0"/>
              <a:t>कैमरा दिखाओ इसे बड़ा बड़ा </a:t>
            </a:r>
            <a:r>
              <a:rPr lang="en-GB" sz="3600" i="1" dirty="0"/>
              <a:t>)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hi-IN" sz="3600" i="1" dirty="0"/>
              <a:t>हाँ तो बताइए आपका दुख क्या है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hi-IN" sz="3600" i="1" dirty="0"/>
              <a:t>जल्दी बताइए वह दुख बताइए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hi-IN" sz="3600" i="1" dirty="0"/>
              <a:t>बता नहीं पाएगा । </a:t>
            </a:r>
            <a:endParaRPr lang="en-US" sz="3600" dirty="0"/>
          </a:p>
          <a:p>
            <a:r>
              <a:rPr lang="hi-IN" sz="3600" dirty="0"/>
              <a:t>व्याख्या –कवि मीडिया के लोगों की मानसिकता का वर्णन  करता  है । मीडिया के लोग स्वयं को समर्थ व शक्तिशाली मानते हैं । वे ही दूरदर्शन पर बोलते हैं । अब  वे  एक बंद कमरे अर्थात स्टूडियो में एक कमजोर व्यक्ति को बुलाएँगे तथा उससे प्रश्न पूछेंगे ।  क्या आप अपाहिज हैं </a:t>
            </a:r>
            <a:r>
              <a:rPr lang="en-GB" sz="3600" dirty="0"/>
              <a:t>? </a:t>
            </a:r>
            <a:r>
              <a:rPr lang="hi-IN" sz="3600" dirty="0"/>
              <a:t>यदि हैं तो आप क्यों अपाहिज हैं </a:t>
            </a:r>
            <a:r>
              <a:rPr lang="en-GB" sz="3600" dirty="0"/>
              <a:t>? </a:t>
            </a:r>
            <a:r>
              <a:rPr lang="hi-IN" sz="3600" dirty="0"/>
              <a:t>क्या आपका अपाहिजपन आपको दुख देता है </a:t>
            </a:r>
            <a:r>
              <a:rPr lang="en-GB" sz="3600" dirty="0"/>
              <a:t>? </a:t>
            </a:r>
            <a:r>
              <a:rPr lang="hi-IN" sz="3600" dirty="0"/>
              <a:t>ये प्रश्न इतने बेतुके हैं कि अपाहिज इनका उत्तर नहीं दे पाएगा</a:t>
            </a:r>
            <a:r>
              <a:rPr lang="en-GB" sz="3600" dirty="0"/>
              <a:t>, </a:t>
            </a:r>
            <a:r>
              <a:rPr lang="hi-IN" sz="3600" dirty="0"/>
              <a:t>जिसकी वजह से वह चुप रहेगा ।  इस बीच प्रश्नकर्ता कैमरे  वाले को निर्देश देता है  कि इसको</a:t>
            </a:r>
            <a:r>
              <a:rPr lang="en-GB" sz="3600" dirty="0"/>
              <a:t> (</a:t>
            </a:r>
            <a:r>
              <a:rPr lang="hi-IN" sz="3600" dirty="0"/>
              <a:t>अपाहिज को</a:t>
            </a:r>
            <a:r>
              <a:rPr lang="en-GB" sz="3600" dirty="0"/>
              <a:t>) </a:t>
            </a:r>
            <a:r>
              <a:rPr lang="hi-IN" sz="3600" dirty="0"/>
              <a:t>स्क्रीन पर बड़ा</a:t>
            </a:r>
            <a:r>
              <a:rPr lang="en-GB" sz="3600" dirty="0"/>
              <a:t>-</a:t>
            </a:r>
            <a:r>
              <a:rPr lang="hi-IN" sz="3600" dirty="0"/>
              <a:t>बड़ा  दिखाओ ।  फिर उससे प्रश्न पूछा जाएगा कि आपको कष्ट क्या है</a:t>
            </a:r>
            <a:r>
              <a:rPr lang="en-GB" sz="3600" dirty="0"/>
              <a:t>? </a:t>
            </a:r>
            <a:r>
              <a:rPr lang="hi-IN" sz="3600" dirty="0"/>
              <a:t>अपने दुख को जल्दी बताइए । अपाहिज इन प्रश्नों का उत्तर नहीं देगा क्योंकि ये प्रश्न उसका मजाक उड़ाते हैं।</a:t>
            </a:r>
            <a:endParaRPr lang="en-US" sz="3600" dirty="0"/>
          </a:p>
          <a:p>
            <a:pPr>
              <a:buNone/>
            </a:pPr>
            <a:r>
              <a:rPr lang="en-GB" sz="3600" i="1" dirty="0"/>
              <a:t> </a:t>
            </a:r>
            <a:endParaRPr lang="en-US" sz="36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200"/>
            <a:ext cx="8229600" cy="76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GB" i="1" dirty="0"/>
              <a:t> </a:t>
            </a:r>
            <a:endParaRPr lang="en-US" dirty="0"/>
          </a:p>
          <a:p>
            <a:r>
              <a:rPr lang="hi-IN" sz="4200" i="1" dirty="0"/>
              <a:t>सोचिए</a:t>
            </a:r>
            <a:r>
              <a:rPr lang="en-GB" sz="4200" dirty="0"/>
              <a:t/>
            </a:r>
            <a:br>
              <a:rPr lang="en-GB" sz="4200" dirty="0"/>
            </a:br>
            <a:r>
              <a:rPr lang="hi-IN" sz="4200" i="1" dirty="0"/>
              <a:t>बताइए</a:t>
            </a:r>
            <a:r>
              <a:rPr lang="en-GB" sz="4200" i="1" dirty="0"/>
              <a:t> </a:t>
            </a:r>
            <a:r>
              <a:rPr lang="en-GB" sz="4200" dirty="0"/>
              <a:t/>
            </a:r>
            <a:br>
              <a:rPr lang="en-GB" sz="4200" dirty="0"/>
            </a:br>
            <a:r>
              <a:rPr lang="hi-IN" sz="4200" i="1" dirty="0"/>
              <a:t>आपको अपाहिज होकर कैसा लगता हैं</a:t>
            </a:r>
            <a:r>
              <a:rPr lang="en-GB" sz="4200" dirty="0"/>
              <a:t/>
            </a:r>
            <a:br>
              <a:rPr lang="en-GB" sz="4200" dirty="0"/>
            </a:br>
            <a:r>
              <a:rPr lang="en-GB" sz="4200" i="1" dirty="0"/>
              <a:t> </a:t>
            </a:r>
            <a:r>
              <a:rPr lang="hi-IN" sz="4200" i="1" dirty="0"/>
              <a:t>कैसा</a:t>
            </a:r>
            <a:r>
              <a:rPr lang="en-GB" sz="4200" dirty="0"/>
              <a:t/>
            </a:r>
            <a:br>
              <a:rPr lang="en-GB" sz="4200" dirty="0"/>
            </a:br>
            <a:r>
              <a:rPr lang="hi-IN" sz="4200" i="1" dirty="0"/>
              <a:t>यानी कैसा लगता  हैं</a:t>
            </a:r>
            <a:r>
              <a:rPr lang="en-GB" sz="4200" i="1" dirty="0"/>
              <a:t>  </a:t>
            </a:r>
            <a:r>
              <a:rPr lang="en-GB" sz="4200" dirty="0"/>
              <a:t/>
            </a:r>
            <a:br>
              <a:rPr lang="en-GB" sz="4200" dirty="0"/>
            </a:br>
            <a:r>
              <a:rPr lang="en-GB" sz="4200" i="1" dirty="0"/>
              <a:t>(</a:t>
            </a:r>
            <a:r>
              <a:rPr lang="hi-IN" sz="4200" i="1" dirty="0"/>
              <a:t>हम खुद इशारे  से बताएँगे कि क्या ऐसा</a:t>
            </a:r>
            <a:r>
              <a:rPr lang="en-GB" sz="4200" i="1" dirty="0"/>
              <a:t>?)</a:t>
            </a:r>
            <a:r>
              <a:rPr lang="en-GB" sz="4200" dirty="0"/>
              <a:t/>
            </a:r>
            <a:br>
              <a:rPr lang="en-GB" sz="4200" dirty="0"/>
            </a:br>
            <a:r>
              <a:rPr lang="hi-IN" sz="4200" i="1" dirty="0"/>
              <a:t>सोचिए</a:t>
            </a:r>
            <a:r>
              <a:rPr lang="en-GB" sz="4200" dirty="0"/>
              <a:t/>
            </a:r>
            <a:br>
              <a:rPr lang="en-GB" sz="4200" dirty="0"/>
            </a:br>
            <a:r>
              <a:rPr lang="hi-IN" sz="4200" i="1" dirty="0"/>
              <a:t>बताइए </a:t>
            </a:r>
            <a:endParaRPr lang="en-US" sz="4200" dirty="0"/>
          </a:p>
          <a:p>
            <a:pPr>
              <a:buNone/>
            </a:pPr>
            <a:r>
              <a:rPr lang="en-US" sz="4200" i="1" dirty="0" smtClean="0"/>
              <a:t>      </a:t>
            </a:r>
            <a:r>
              <a:rPr lang="hi-IN" sz="4200" i="1" dirty="0" smtClean="0"/>
              <a:t>थोड़ी </a:t>
            </a:r>
            <a:r>
              <a:rPr lang="hi-IN" sz="4200" i="1" dirty="0"/>
              <a:t>कोशिश करिए</a:t>
            </a:r>
            <a:r>
              <a:rPr lang="en-GB" sz="4200" dirty="0"/>
              <a:t/>
            </a:r>
            <a:br>
              <a:rPr lang="en-GB" sz="4200" dirty="0"/>
            </a:br>
            <a:r>
              <a:rPr lang="en-GB" sz="4200" i="1" dirty="0"/>
              <a:t>(</a:t>
            </a:r>
            <a:r>
              <a:rPr lang="hi-IN" sz="4200" i="1" dirty="0"/>
              <a:t>यह अवसर खोदेंगे</a:t>
            </a:r>
            <a:r>
              <a:rPr lang="en-GB" sz="4200" i="1" dirty="0"/>
              <a:t>?)</a:t>
            </a:r>
            <a:r>
              <a:rPr lang="en-GB" sz="4200" dirty="0"/>
              <a:t/>
            </a:r>
            <a:br>
              <a:rPr lang="en-GB" sz="4200" dirty="0"/>
            </a:br>
            <a:r>
              <a:rPr lang="hi-IN" sz="4200" i="1" dirty="0"/>
              <a:t>आ जानते हैं कि कार्यक्रम रोचक बनाने के वास्ते</a:t>
            </a:r>
            <a:r>
              <a:rPr lang="en-GB" sz="4200" dirty="0"/>
              <a:t/>
            </a:r>
            <a:br>
              <a:rPr lang="en-GB" sz="4200" dirty="0"/>
            </a:br>
            <a:r>
              <a:rPr lang="hi-IN" sz="4200" i="1" dirty="0"/>
              <a:t>हम पूछ</a:t>
            </a:r>
            <a:r>
              <a:rPr lang="en-GB" sz="4200" i="1" dirty="0"/>
              <a:t>-</a:t>
            </a:r>
            <a:r>
              <a:rPr lang="hi-IN" sz="4200" i="1" dirty="0"/>
              <a:t>पूछकर उसको रुला देंगे</a:t>
            </a:r>
            <a:r>
              <a:rPr lang="en-GB" sz="4200" dirty="0"/>
              <a:t/>
            </a:r>
            <a:br>
              <a:rPr lang="en-GB" sz="4200" dirty="0"/>
            </a:br>
            <a:r>
              <a:rPr lang="hi-IN" sz="4200" i="1" dirty="0"/>
              <a:t>इंतजार करते हैं आप भी उसके रो पड़ने का</a:t>
            </a:r>
            <a:r>
              <a:rPr lang="en-GB" sz="4200" dirty="0"/>
              <a:t/>
            </a:r>
            <a:br>
              <a:rPr lang="en-GB" sz="4200" dirty="0"/>
            </a:br>
            <a:r>
              <a:rPr lang="hi-IN" sz="4200" i="1" dirty="0"/>
              <a:t>करते हैं</a:t>
            </a:r>
            <a:endParaRPr lang="en-US" sz="4200" dirty="0"/>
          </a:p>
          <a:p>
            <a:r>
              <a:rPr lang="hi-IN" sz="4200" dirty="0"/>
              <a:t>व्याख्या  -इस काव्यांश में कवि कहता है कि मीडिया के लोग अपाहिज से बेतुके सवाल करते हैं । वे अपाहिज से पूछते हैं कि </a:t>
            </a:r>
            <a:r>
              <a:rPr lang="en-GB" sz="4200" dirty="0"/>
              <a:t>–</a:t>
            </a:r>
            <a:r>
              <a:rPr lang="hi-IN" sz="4200" dirty="0"/>
              <a:t>अपाहिज होकर आपको कैसा लगता है </a:t>
            </a:r>
            <a:r>
              <a:rPr lang="en-GB" sz="4200" dirty="0"/>
              <a:t>? </a:t>
            </a:r>
            <a:r>
              <a:rPr lang="hi-IN" sz="4200" dirty="0"/>
              <a:t>यह बात सोच कर बताइए । यदि वह नहीं बता पाता तो वे स्वयं ही उत्तर देने की कोशिश करते हैं । वे  इशारे करके बताते हैं कि क्या उन्हें ऐसा महसूस होता है ।</a:t>
            </a:r>
            <a:endParaRPr lang="en-US" sz="4200" dirty="0"/>
          </a:p>
          <a:p>
            <a:r>
              <a:rPr lang="hi-IN" sz="4200" dirty="0"/>
              <a:t>थोड़ा सोचकर और कोशिश करके बताइए । यदि आप इस समय नहीं बता पाएँगे तो सुनहरा अवसर खो देंगे ।   अपाहिज के पास इससे बढ़िया मौका नहीं   हो सकता कि वह अपनी पीड़ा समाज के सामने रख सके । मीडियावाले कहते हैं कि हमारा   लक्ष्य अपने कार्यक्रम को रोचक बनाना है और इसके लिए हम ऐसे प्रश्न पूछेंगे  कि वह रोने लगेगा ।  वे समाज पर भी कटाक्ष करते हैं कि वे भी उसके रोने का इंतजार करते हैं । वह यह प्रश्न दर्शकों से नहीं पूछेगा ।</a:t>
            </a:r>
            <a:endParaRPr lang="en-US" sz="4200" dirty="0"/>
          </a:p>
          <a:p>
            <a:pPr>
              <a:buNone/>
            </a:pPr>
            <a:r>
              <a:rPr lang="en-GB" sz="4200" i="1" dirty="0"/>
              <a:t> </a:t>
            </a:r>
            <a:endParaRPr lang="en-US" sz="4200" dirty="0"/>
          </a:p>
          <a:p>
            <a:endParaRPr lang="en-US" sz="4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76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>
            <a:normAutofit fontScale="55000" lnSpcReduction="20000"/>
          </a:bodyPr>
          <a:lstStyle/>
          <a:p>
            <a:r>
              <a:rPr lang="hi-IN" i="1" dirty="0"/>
              <a:t>फिर हम परदे पर दिखलाएंगे</a:t>
            </a:r>
            <a:r>
              <a:rPr lang="en-GB" dirty="0"/>
              <a:t/>
            </a:r>
            <a:br>
              <a:rPr lang="en-GB" dirty="0"/>
            </a:br>
            <a:r>
              <a:rPr lang="hi-IN" i="1" dirty="0"/>
              <a:t>फुली  हुई आँख की  एक बडी तसवीर</a:t>
            </a:r>
            <a:r>
              <a:rPr lang="en-GB" dirty="0"/>
              <a:t/>
            </a:r>
            <a:br>
              <a:rPr lang="en-GB" dirty="0"/>
            </a:br>
            <a:r>
              <a:rPr lang="hi-IN" i="1" dirty="0"/>
              <a:t>बहुत बड़ी तसवीर</a:t>
            </a:r>
            <a:r>
              <a:rPr lang="en-GB" i="1" dirty="0"/>
              <a:t> </a:t>
            </a:r>
            <a:r>
              <a:rPr lang="en-GB" dirty="0"/>
              <a:t/>
            </a:r>
            <a:br>
              <a:rPr lang="en-GB" dirty="0"/>
            </a:br>
            <a:r>
              <a:rPr lang="hi-IN" i="1" dirty="0"/>
              <a:t>और  उसके होंठों पर एक कसमसाहट भी</a:t>
            </a: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(</a:t>
            </a:r>
            <a:r>
              <a:rPr lang="hi-IN" i="1" dirty="0"/>
              <a:t>आशा हैं आप उसे उसकी अपंगता की पीड़ा मानेंगे</a:t>
            </a:r>
            <a:r>
              <a:rPr lang="en-GB" i="1" dirty="0"/>
              <a:t>) </a:t>
            </a:r>
            <a:r>
              <a:rPr lang="en-GB" dirty="0"/>
              <a:t/>
            </a:r>
            <a:br>
              <a:rPr lang="en-GB" dirty="0"/>
            </a:br>
            <a:r>
              <a:rPr lang="hi-IN" i="1" dirty="0"/>
              <a:t>एक और कोशिश</a:t>
            </a:r>
            <a:r>
              <a:rPr lang="en-GB" dirty="0"/>
              <a:t/>
            </a:r>
            <a:br>
              <a:rPr lang="en-GB" dirty="0"/>
            </a:br>
            <a:r>
              <a:rPr lang="hi-IN" i="1" dirty="0"/>
              <a:t>दर्शक</a:t>
            </a:r>
            <a:r>
              <a:rPr lang="en-GB" i="1" dirty="0"/>
              <a:t> </a:t>
            </a:r>
            <a:r>
              <a:rPr lang="en-GB" dirty="0"/>
              <a:t/>
            </a:r>
            <a:br>
              <a:rPr lang="en-GB" dirty="0"/>
            </a:br>
            <a:r>
              <a:rPr lang="hi-IN" i="1" dirty="0"/>
              <a:t>धीरज रखिए</a:t>
            </a:r>
            <a:r>
              <a:rPr lang="en-GB" dirty="0"/>
              <a:t/>
            </a:r>
            <a:br>
              <a:rPr lang="en-GB" dirty="0"/>
            </a:br>
            <a:r>
              <a:rPr lang="hi-IN" i="1" dirty="0"/>
              <a:t>देखिए</a:t>
            </a:r>
            <a:r>
              <a:rPr lang="en-GB" dirty="0"/>
              <a:t/>
            </a:r>
            <a:br>
              <a:rPr lang="en-GB" dirty="0"/>
            </a:br>
            <a:r>
              <a:rPr lang="hi-IN" i="1" dirty="0"/>
              <a:t>हमें दोनों को एक संग  रुलाने हैं</a:t>
            </a:r>
            <a:endParaRPr lang="en-US" dirty="0"/>
          </a:p>
          <a:p>
            <a:pPr>
              <a:buNone/>
            </a:pPr>
            <a:r>
              <a:rPr lang="en-US" i="1" dirty="0" smtClean="0"/>
              <a:t>      </a:t>
            </a:r>
            <a:r>
              <a:rPr lang="hi-IN" i="1" dirty="0" smtClean="0"/>
              <a:t>आप </a:t>
            </a:r>
            <a:r>
              <a:rPr lang="hi-IN" i="1" dirty="0"/>
              <a:t>और वह दोनों</a:t>
            </a: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(</a:t>
            </a:r>
            <a:r>
              <a:rPr lang="hi-IN" i="1" dirty="0"/>
              <a:t>कैमरा  बस करो</a:t>
            </a:r>
            <a:r>
              <a:rPr lang="en-GB" i="1" dirty="0"/>
              <a:t>,</a:t>
            </a:r>
            <a:r>
              <a:rPr lang="en-GB" dirty="0"/>
              <a:t> </a:t>
            </a:r>
            <a:r>
              <a:rPr lang="hi-IN" i="1" dirty="0"/>
              <a:t>नहीं हुआ</a:t>
            </a:r>
            <a:r>
              <a:rPr lang="en-GB" i="1" dirty="0"/>
              <a:t>,</a:t>
            </a:r>
            <a:r>
              <a:rPr lang="hi-IN" i="1" dirty="0"/>
              <a:t>रहनेदो</a:t>
            </a:r>
            <a:r>
              <a:rPr lang="en-GB" i="1" dirty="0"/>
              <a:t>,</a:t>
            </a:r>
            <a:r>
              <a:rPr lang="hi-IN" i="1" dirty="0"/>
              <a:t>परदे पर वक्त की कीमत है</a:t>
            </a:r>
            <a:r>
              <a:rPr lang="en-GB" i="1" dirty="0"/>
              <a:t>)</a:t>
            </a:r>
            <a:r>
              <a:rPr lang="en-GB" dirty="0"/>
              <a:t/>
            </a:r>
            <a:br>
              <a:rPr lang="en-GB" dirty="0"/>
            </a:br>
            <a:r>
              <a:rPr lang="hi-IN" i="1" dirty="0"/>
              <a:t>अब मुसकुराएँगे हम</a:t>
            </a:r>
            <a:r>
              <a:rPr lang="en-GB" dirty="0"/>
              <a:t/>
            </a:r>
            <a:br>
              <a:rPr lang="en-GB" dirty="0"/>
            </a:br>
            <a:r>
              <a:rPr lang="hi-IN" i="1" dirty="0"/>
              <a:t>आप देख रहे थे सामाजिक उद्देश्य से युक्त कार्यक्रम</a:t>
            </a: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(</a:t>
            </a:r>
            <a:r>
              <a:rPr lang="hi-IN" i="1" dirty="0"/>
              <a:t>बस थोड़ी ही कसर रह गई</a:t>
            </a:r>
            <a:r>
              <a:rPr lang="en-GB" i="1" dirty="0"/>
              <a:t>)</a:t>
            </a:r>
            <a:r>
              <a:rPr lang="en-GB" dirty="0"/>
              <a:t/>
            </a:r>
            <a:br>
              <a:rPr lang="en-GB" dirty="0"/>
            </a:br>
            <a:r>
              <a:rPr lang="hi-IN" i="1" dirty="0"/>
              <a:t>धन्यवाद</a:t>
            </a:r>
            <a:r>
              <a:rPr lang="en-GB" i="1" dirty="0"/>
              <a:t>!</a:t>
            </a:r>
            <a:endParaRPr lang="en-US" dirty="0"/>
          </a:p>
          <a:p>
            <a:r>
              <a:rPr lang="en-GB" dirty="0"/>
              <a:t> </a:t>
            </a:r>
            <a:r>
              <a:rPr lang="hi-IN" b="1" dirty="0"/>
              <a:t>व्याख्या</a:t>
            </a:r>
            <a:r>
              <a:rPr lang="en-GB" dirty="0"/>
              <a:t>-</a:t>
            </a:r>
            <a:r>
              <a:rPr lang="hi-IN" dirty="0"/>
              <a:t>कवि कहता है कि दूरदर्शन वाले अपाहिज का मानसिक शोषण करते हैं । वे उसकी फूली हुई आँखों की तसवीर</a:t>
            </a:r>
            <a:r>
              <a:rPr lang="en-GB" dirty="0"/>
              <a:t>  </a:t>
            </a:r>
            <a:r>
              <a:rPr lang="hi-IN" dirty="0"/>
              <a:t>को बड़ा करके परदे पर दिखाएँगे । वे उसके होंठों पर होने वाली बेचैनी और कुछ न बोल पाने की तड़प को भी दिखाएँगे</a:t>
            </a:r>
            <a:r>
              <a:rPr lang="en-GB" dirty="0"/>
              <a:t>  </a:t>
            </a:r>
            <a:r>
              <a:rPr lang="hi-IN" dirty="0"/>
              <a:t>ऐसा करके वे दर्शकों को उसकी पीड़ा बताने की कोशिश करेंगे । वे कोशिश करते हैं कि वह रोने लगे । साक्षात्कार लेने वाले दर्शकों को धैर्य धारण करने के लिए कहते हैं ।वे दर्शकों  व अपाहिज दोनों को एक साथ रुलाने की कोशिश   करते हैं । तभी वे निर्देश देते हैं कि अब कैमरा बंद कर दो ।यदि अपाहिज अपना दर्द पूर्णत</a:t>
            </a:r>
            <a:r>
              <a:rPr lang="en-GB" dirty="0"/>
              <a:t>: </a:t>
            </a:r>
            <a:r>
              <a:rPr lang="hi-IN" dirty="0"/>
              <a:t>व्यक्त न कर पाया तो कोई बात नहीं ।परदेका समय बहुत महँगा है । इस कार्यक्रम के बंद होते ही दूरदर्शन में कार्यरत सभी लोग मुस्कराते हैं और यह घोषणा करते हैं कि आप सभी दर्शक सामाजिक उद्देश्य से  भरपूर कार्यक्रम देख रहे थे । इसमें थोड़ी</a:t>
            </a:r>
            <a:r>
              <a:rPr lang="en-GB" dirty="0"/>
              <a:t>-</a:t>
            </a:r>
            <a:r>
              <a:rPr lang="hi-IN" dirty="0"/>
              <a:t>सी कमी यह रह गई कि हम आपदोनों को एक साथ रुला नहीं पाए । फिर भी यह कार्यक्रम देखने के लिए आप सबका धन्यवाद</a:t>
            </a:r>
            <a:r>
              <a:rPr lang="en-GB" dirty="0"/>
              <a:t>!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657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Guest</dc:creator>
  <cp:lastModifiedBy>Guest</cp:lastModifiedBy>
  <cp:revision>3</cp:revision>
  <dcterms:created xsi:type="dcterms:W3CDTF">2020-08-09T19:14:13Z</dcterms:created>
  <dcterms:modified xsi:type="dcterms:W3CDTF">2020-08-09T19:35:06Z</dcterms:modified>
</cp:coreProperties>
</file>